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58" r:id="rId4"/>
    <p:sldId id="263" r:id="rId5"/>
    <p:sldId id="261" r:id="rId6"/>
    <p:sldId id="262" r:id="rId7"/>
    <p:sldId id="260" r:id="rId8"/>
    <p:sldId id="264" r:id="rId9"/>
  </p:sldIdLst>
  <p:sldSz cx="10691813" cy="7559675"/>
  <p:notesSz cx="7559675" cy="10691813"/>
  <p:embeddedFontLst>
    <p:embeddedFont>
      <p:font typeface="Exo 2" panose="020B0604020202020204" charset="-52"/>
      <p:regular r:id="rId11"/>
      <p:bold r:id="rId12"/>
      <p:italic r:id="rId13"/>
      <p:boldItalic r:id="rId14"/>
    </p:embeddedFont>
    <p:embeddedFont>
      <p:font typeface="Exo 2 Light" panose="020B0604020202020204" charset="-52"/>
      <p:regular r:id="rId15"/>
      <p:bold r:id="rId16"/>
      <p:italic r:id="rId17"/>
      <p:boldItalic r:id="rId18"/>
    </p:embeddedFont>
    <p:embeddedFont>
      <p:font typeface="Exo 2 Medium" panose="020B0604020202020204" charset="-52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368">
          <p15:clr>
            <a:srgbClr val="A4A3A4"/>
          </p15:clr>
        </p15:guide>
        <p15:guide id="2" pos="4424">
          <p15:clr>
            <a:srgbClr val="9AA0A6"/>
          </p15:clr>
        </p15:guide>
        <p15:guide id="3" orient="horz" pos="42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9B90FD-E1F7-412C-A5D7-73F5BBC6D851}">
  <a:tblStyle styleId="{FD9B90FD-E1F7-412C-A5D7-73F5BBC6D8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67"/>
      </p:cViewPr>
      <p:guideLst>
        <p:guide pos="3368"/>
        <p:guide pos="4424"/>
        <p:guide orient="horz" pos="4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0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82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2534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6522719" y="914400"/>
            <a:ext cx="4169093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00A978"/>
                </a:solidFill>
                <a:latin typeface="Exo 2"/>
                <a:ea typeface="Exo 2"/>
                <a:cs typeface="Exo 2"/>
                <a:sym typeface="Exo 2"/>
              </a:rPr>
              <a:t>Дистанционное обучение в период каникул</a:t>
            </a:r>
            <a:endParaRPr sz="3600" b="1" i="0" u="none" strike="noStrike" cap="none" dirty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6649815" y="6141720"/>
            <a:ext cx="2527500" cy="807719"/>
          </a:xfrm>
          <a:prstGeom prst="rect">
            <a:avLst/>
          </a:prstGeom>
          <a:solidFill>
            <a:srgbClr val="009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0" i="0" u="none" strike="noStrike" cap="none">
                <a:solidFill>
                  <a:srgbClr val="F3F3F3"/>
                </a:solidFill>
                <a:latin typeface="Exo 2 Light"/>
                <a:ea typeface="Exo 2 Light"/>
                <a:cs typeface="Exo 2 Light"/>
                <a:sym typeface="Exo 2 Light"/>
              </a:rPr>
              <a:t>www.yaklass.ru</a:t>
            </a:r>
            <a:endParaRPr sz="1500" b="0" i="0" u="none" strike="noStrike" cap="none">
              <a:solidFill>
                <a:srgbClr val="F3F3F3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7225" y="344472"/>
            <a:ext cx="1265076" cy="9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3;p15"/>
          <p:cNvSpPr txBox="1"/>
          <p:nvPr/>
        </p:nvSpPr>
        <p:spPr>
          <a:xfrm>
            <a:off x="6979920" y="411479"/>
            <a:ext cx="3461150" cy="3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800" b="1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ЯКласс рекомендован Министерством просвещения для дистанционного обучения во время каникул</a:t>
            </a:r>
            <a:endParaRPr sz="2800" b="1" i="0" u="none" strike="noStrike" cap="none" dirty="0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05" y="5364479"/>
            <a:ext cx="5083365" cy="18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78" y="822958"/>
            <a:ext cx="1908162" cy="186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flipH="1">
            <a:off x="7293416" y="5572884"/>
            <a:ext cx="8700" cy="12399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62" y="1017825"/>
            <a:ext cx="4743955" cy="235715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7037390" y="563906"/>
            <a:ext cx="2839800" cy="86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Цифровая Образовательная среда</a:t>
            </a:r>
            <a:endParaRPr sz="1900" b="1" i="0" u="none" strike="noStrike" cap="none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7009464" y="564007"/>
            <a:ext cx="45719" cy="907636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263639" y="1432560"/>
            <a:ext cx="4428173" cy="612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95" y="3388119"/>
            <a:ext cx="2377441" cy="83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99" y="5023817"/>
            <a:ext cx="2377441" cy="788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062" y="6427015"/>
            <a:ext cx="1802606" cy="771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234" y="1866603"/>
            <a:ext cx="1831281" cy="659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flipH="1">
            <a:off x="7293416" y="5572884"/>
            <a:ext cx="8700" cy="12399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7037390" y="563906"/>
            <a:ext cx="2839800" cy="86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Предметы</a:t>
            </a:r>
            <a:endParaRPr sz="1900" b="1" i="0" u="none" strike="noStrike" cap="none" dirty="0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7009464" y="564007"/>
            <a:ext cx="45719" cy="907636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263639" y="1432560"/>
            <a:ext cx="4428173" cy="612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ru-RU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751012"/>
            <a:ext cx="9067800" cy="51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7037365" y="500977"/>
            <a:ext cx="2839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dirty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 </a:t>
            </a:r>
            <a:r>
              <a:rPr lang="ru" sz="1900" b="1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Функционал учителя</a:t>
            </a:r>
            <a:endParaRPr sz="1900" b="1" i="0" u="none" strike="noStrike" cap="none" dirty="0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7009465" y="564007"/>
            <a:ext cx="27900" cy="369900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7929" y="500977"/>
            <a:ext cx="3947049" cy="32409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18"/>
          <p:cNvGraphicFramePr/>
          <p:nvPr>
            <p:extLst>
              <p:ext uri="{D42A27DB-BD31-4B8C-83A1-F6EECF244321}">
                <p14:modId xmlns:p14="http://schemas.microsoft.com/office/powerpoint/2010/main" val="2921971790"/>
              </p:ext>
            </p:extLst>
          </p:nvPr>
        </p:nvGraphicFramePr>
        <p:xfrm>
          <a:off x="6385560" y="1219201"/>
          <a:ext cx="3733800" cy="6378991"/>
        </p:xfrm>
        <a:graphic>
          <a:graphicData uri="http://schemas.openxmlformats.org/drawingml/2006/table">
            <a:tbl>
              <a:tblPr>
                <a:noFill/>
                <a:tableStyleId>{FD9B90FD-E1F7-412C-A5D7-73F5BBC6D851}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53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Возможность</a:t>
                      </a:r>
                      <a:r>
                        <a:rPr lang="ru" sz="2000" b="0" i="0" u="none" strike="noStrike" cap="none" baseline="0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 дистанционно выдавать темы для самостоятельного изучения с проработкой на практически задачах</a:t>
                      </a:r>
                      <a:r>
                        <a:rPr lang="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Игровая мотивация учеников на достижение результата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0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Выдача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проверочных работ* с автоматической проверкой. Уникальный вариант для каждого ученика. Настройка строгости оценивания.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2000" b="0" i="0" u="none" strike="noStrike" cap="none" baseline="0" dirty="0" smtClean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1" u="none" strike="noStrike" cap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В том числе имитации ОГЭ, ЕГЭ, ВПР</a:t>
                      </a:r>
                      <a:endParaRPr sz="2000" b="0" i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7037390" y="417500"/>
            <a:ext cx="2839800" cy="5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Н</a:t>
            </a:r>
            <a:r>
              <a:rPr lang="ru" sz="1900" b="1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а связи с родителями</a:t>
            </a:r>
            <a:endParaRPr sz="100" b="1" i="0" u="none" strike="noStrike" cap="none" dirty="0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126" name="Google Shape;126;p19"/>
          <p:cNvSpPr/>
          <p:nvPr/>
        </p:nvSpPr>
        <p:spPr>
          <a:xfrm flipH="1">
            <a:off x="7037364" y="417500"/>
            <a:ext cx="45719" cy="516407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19"/>
          <p:cNvGraphicFramePr/>
          <p:nvPr>
            <p:extLst>
              <p:ext uri="{D42A27DB-BD31-4B8C-83A1-F6EECF244321}">
                <p14:modId xmlns:p14="http://schemas.microsoft.com/office/powerpoint/2010/main" val="2534379028"/>
              </p:ext>
            </p:extLst>
          </p:nvPr>
        </p:nvGraphicFramePr>
        <p:xfrm>
          <a:off x="6233160" y="1478280"/>
          <a:ext cx="4145275" cy="5775960"/>
        </p:xfrm>
        <a:graphic>
          <a:graphicData uri="http://schemas.openxmlformats.org/drawingml/2006/table">
            <a:tbl>
              <a:tblPr>
                <a:noFill/>
                <a:tableStyleId>{FD9B90FD-E1F7-412C-A5D7-73F5BBC6D851}</a:tableStyleId>
              </a:tblPr>
              <a:tblGrid>
                <a:gridCol w="414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1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Родители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видят достижения своего ребенка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1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Получают в автоматическом режиме уведомления о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выданной работе и сроках ее выполнения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Шаги решения помогут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ребенку готовиться к экзаменам дома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7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В личном кабинете родителя доступно портфолио ребенка – сфера интересов, рейтинг в классе, активность на сайте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5" y="933807"/>
            <a:ext cx="2488954" cy="185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7315200" y="80596"/>
            <a:ext cx="2561990" cy="11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Алгоритм подключения ЦОР ЯКласс</a:t>
            </a:r>
            <a:endParaRPr sz="1900" b="1" i="0" u="none" strike="noStrike" cap="none" dirty="0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104" name="Google Shape;104;p17"/>
          <p:cNvSpPr/>
          <p:nvPr/>
        </p:nvSpPr>
        <p:spPr>
          <a:xfrm flipH="1">
            <a:off x="7037363" y="289560"/>
            <a:ext cx="45719" cy="899160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8" name="Google Shape;108;p17"/>
          <p:cNvGraphicFramePr/>
          <p:nvPr>
            <p:extLst>
              <p:ext uri="{D42A27DB-BD31-4B8C-83A1-F6EECF244321}">
                <p14:modId xmlns:p14="http://schemas.microsoft.com/office/powerpoint/2010/main" val="2657743779"/>
              </p:ext>
            </p:extLst>
          </p:nvPr>
        </p:nvGraphicFramePr>
        <p:xfrm>
          <a:off x="6220815" y="1691544"/>
          <a:ext cx="3656375" cy="4317105"/>
        </p:xfrm>
        <a:graphic>
          <a:graphicData uri="http://schemas.openxmlformats.org/drawingml/2006/table">
            <a:tbl>
              <a:tblPr>
                <a:noFill/>
                <a:tableStyleId>{FD9B90FD-E1F7-412C-A5D7-73F5BBC6D851}</a:tableStyleId>
              </a:tblPr>
              <a:tblGrid>
                <a:gridCol w="365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03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Зарегистрироваться на сайте </a:t>
                      </a:r>
                      <a:r>
                        <a:rPr lang="en-US" sz="2400" b="1" i="0" u="none" strike="noStrike" cap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yaklass.ru </a:t>
                      </a: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в роли «Учитель» и выбрать</a:t>
                      </a:r>
                      <a:r>
                        <a:rPr lang="ru-RU" sz="2000" b="0" i="0" u="none" strike="noStrike" cap="none" baseline="0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свои классы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0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Пригласить</a:t>
                      </a:r>
                      <a:r>
                        <a:rPr lang="ru-RU" sz="2000" b="0" i="0" u="none" strike="noStrike" cap="none" baseline="0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учеников зарегистрироваться на сайте или завести их самостоятельно 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Запустить апробацию в разделе «мои классы» 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70" y="603830"/>
            <a:ext cx="2971498" cy="340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855" y="5401578"/>
            <a:ext cx="669335" cy="60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637032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</a:rPr>
              <a:t>* Если вы уже запускали апробацию раньше и хотите запустить повторно, заполните </a:t>
            </a:r>
            <a:r>
              <a:rPr lang="ru-RU" sz="1800" i="1" dirty="0" err="1" smtClean="0">
                <a:solidFill>
                  <a:schemeClr val="accent5">
                    <a:lumMod val="75000"/>
                  </a:schemeClr>
                </a:solidFill>
              </a:rPr>
              <a:t>гугл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</a:rPr>
              <a:t>форму в чате </a:t>
            </a:r>
            <a:r>
              <a:rPr lang="ru-RU" sz="1800" i="1" dirty="0" err="1" smtClean="0">
                <a:solidFill>
                  <a:schemeClr val="accent5">
                    <a:lumMod val="75000"/>
                  </a:schemeClr>
                </a:solidFill>
              </a:rPr>
              <a:t>вебинара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</a:rPr>
              <a:t>, до 25 марта включительно</a:t>
            </a:r>
            <a:endParaRPr lang="ru-RU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6522719" y="2026920"/>
            <a:ext cx="4169093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A978"/>
                </a:solidFill>
                <a:latin typeface="Exo 2"/>
                <a:ea typeface="Exo 2"/>
                <a:cs typeface="Exo 2"/>
                <a:sym typeface="Exo 2"/>
              </a:rPr>
              <a:t>Региональный представитель в Сибири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b="1" dirty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b="1" i="0" u="none" strike="noStrike" cap="none" dirty="0" smtClean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b="1" dirty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b="1" i="0" u="none" strike="noStrike" cap="none" dirty="0" smtClean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b="1" dirty="0">
              <a:solidFill>
                <a:srgbClr val="00A978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00A978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000" dirty="0" smtClean="0">
                <a:solidFill>
                  <a:schemeClr val="tx1"/>
                </a:solidFill>
                <a:latin typeface="Exo 2"/>
                <a:ea typeface="Exo 2"/>
                <a:cs typeface="Exo 2"/>
                <a:sym typeface="Exo 2"/>
              </a:rPr>
              <a:t>Смолкина Екатерина Валерьевна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000" i="0" u="none" strike="noStrike" cap="none" dirty="0" smtClean="0">
                <a:solidFill>
                  <a:srgbClr val="0070C0"/>
                </a:solidFill>
                <a:latin typeface="Exo 2"/>
                <a:ea typeface="Exo 2"/>
                <a:cs typeface="Exo 2"/>
                <a:sym typeface="Exo 2"/>
              </a:rPr>
              <a:t>smolkina@yaklass.ru</a:t>
            </a:r>
            <a:endParaRPr sz="2000" i="0" u="none" strike="noStrike" cap="none" dirty="0">
              <a:solidFill>
                <a:srgbClr val="0070C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6649815" y="6278880"/>
            <a:ext cx="2527500" cy="670559"/>
          </a:xfrm>
          <a:prstGeom prst="rect">
            <a:avLst/>
          </a:prstGeom>
          <a:solidFill>
            <a:srgbClr val="009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0" i="0" u="none" strike="noStrike" cap="none" dirty="0">
                <a:solidFill>
                  <a:srgbClr val="F3F3F3"/>
                </a:solidFill>
                <a:latin typeface="Exo 2 Light"/>
                <a:ea typeface="Exo 2 Light"/>
                <a:cs typeface="Exo 2 Light"/>
                <a:sym typeface="Exo 2 Light"/>
              </a:rPr>
              <a:t>www.yaklass.ru</a:t>
            </a:r>
            <a:endParaRPr sz="1500" b="0" i="0" u="none" strike="noStrike" cap="none" dirty="0">
              <a:solidFill>
                <a:srgbClr val="F3F3F3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7225" y="344472"/>
            <a:ext cx="1265076" cy="90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feba1e8a4f47338718bee7a7246de483788df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184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Exo 2</vt:lpstr>
      <vt:lpstr>Exo 2 Light</vt:lpstr>
      <vt:lpstr>Exo 2 Medium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Утюпина Галина Викторовна</cp:lastModifiedBy>
  <cp:revision>53</cp:revision>
  <dcterms:modified xsi:type="dcterms:W3CDTF">2020-03-24T09:17:52Z</dcterms:modified>
</cp:coreProperties>
</file>